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28"/>
  </p:notesMasterIdLst>
  <p:sldIdLst>
    <p:sldId id="256" r:id="rId3"/>
    <p:sldId id="258" r:id="rId4"/>
    <p:sldId id="329" r:id="rId5"/>
    <p:sldId id="321" r:id="rId6"/>
    <p:sldId id="328" r:id="rId7"/>
    <p:sldId id="330" r:id="rId8"/>
    <p:sldId id="304" r:id="rId9"/>
    <p:sldId id="318" r:id="rId10"/>
    <p:sldId id="340" r:id="rId11"/>
    <p:sldId id="327" r:id="rId12"/>
    <p:sldId id="312" r:id="rId13"/>
    <p:sldId id="326" r:id="rId14"/>
    <p:sldId id="314" r:id="rId15"/>
    <p:sldId id="306" r:id="rId16"/>
    <p:sldId id="310" r:id="rId17"/>
    <p:sldId id="319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25" r:id="rId27"/>
  </p:sldIdLst>
  <p:sldSz cx="9144000" cy="5143500" type="screen16x9"/>
  <p:notesSz cx="6858000" cy="9144000"/>
  <p:embeddedFontLst>
    <p:embeddedFont>
      <p:font typeface="Montserrat" panose="020B0600000101010101" charset="0"/>
      <p:regular r:id="rId29"/>
      <p:bold r:id="rId30"/>
      <p:italic r:id="rId31"/>
      <p:boldItalic r:id="rId32"/>
    </p:embeddedFont>
    <p:embeddedFont>
      <p:font typeface="나눔스퀘어라운드 Bold" panose="020B0600000101010101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" panose="020B0600000101010101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Fira Sans Extra Condensed Medium" panose="020B0600000101010101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1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D4D"/>
    <a:srgbClr val="4A8CFF"/>
    <a:srgbClr val="C00000"/>
    <a:srgbClr val="00A0EA"/>
    <a:srgbClr val="C5EDFF"/>
    <a:srgbClr val="6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74877" autoAdjust="0"/>
  </p:normalViewPr>
  <p:slideViewPr>
    <p:cSldViewPr snapToGrid="0">
      <p:cViewPr varScale="1">
        <p:scale>
          <a:sx n="86" d="100"/>
          <a:sy n="86" d="100"/>
        </p:scale>
        <p:origin x="14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1608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014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193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86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410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271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5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45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805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40905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06443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3192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809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1259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68393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353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2530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35065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3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4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전처리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원하는 꼴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주소 변환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120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주소 변환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65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AWS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에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MySQL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연동 및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MySQL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831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30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59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53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9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한유정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28" y="1155271"/>
            <a:ext cx="5209200" cy="3398116"/>
          </a:xfrm>
          <a:prstGeom prst="rect">
            <a:avLst/>
          </a:prstGeom>
        </p:spPr>
      </p:pic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충전소 현황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5271"/>
            <a:ext cx="5209200" cy="3381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현황은 강서구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노원구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송파구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순으로 높음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수소충전소의 경우 마포구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영등포구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서초구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강동구에 위치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1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문제 정의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526" t="49257" r="48345" b="5302"/>
          <a:stretch/>
        </p:blipFill>
        <p:spPr>
          <a:xfrm>
            <a:off x="4737262" y="1691278"/>
            <a:ext cx="3090442" cy="27961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821" y="1220666"/>
            <a:ext cx="8327580" cy="75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MCLP(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최대지역커버 문제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):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제한된 시설물의 개수로 지역 수요를 최대한 커버할 수 있는지 파악하기 위한 입지 선정 모델링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분석을 위한 가정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24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Maximal Covering Location Problem (MCLP)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599" y="1934982"/>
            <a:ext cx="4381663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설비의 위치가 일정거리 이내의 수요를 커버함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(500m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Cover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되지 못한 수요는 서비스를 못하는 수요가 아니라 서비스를 받긴 하지만 서비스 받는 설비로 부터의 거리가 커버리지 밖에 있어 만족할만한 서비스 수준을 제공받지 못하는 수요를 의미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797" y="2565448"/>
            <a:ext cx="138320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커버리지 거리</a:t>
            </a:r>
            <a:endParaRPr lang="en-US" altLang="ko-KR" sz="12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(covered distance)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500m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</a:t>
            </a:r>
          </a:p>
        </p:txBody>
      </p:sp>
    </p:spTree>
    <p:extLst>
      <p:ext uri="{BB962C8B-B14F-4D97-AF65-F5344CB8AC3E}">
        <p14:creationId xmlns:p14="http://schemas.microsoft.com/office/powerpoint/2010/main" val="7790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문제 정의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Maximal Covering Location Problem (MCLP)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목적 함수</a:t>
            </a:r>
            <a:endParaRPr lang="en-US" altLang="ko-KR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902634"/>
                  </p:ext>
                </p:extLst>
              </p:nvPr>
            </p:nvGraphicFramePr>
            <p:xfrm>
              <a:off x="318526" y="1298913"/>
              <a:ext cx="4885934" cy="3255148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909424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835290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141220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9782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10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12663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10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1490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10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(250m)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1000" smtClean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100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834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902634"/>
                  </p:ext>
                </p:extLst>
              </p:nvPr>
            </p:nvGraphicFramePr>
            <p:xfrm>
              <a:off x="318526" y="1298913"/>
              <a:ext cx="4885934" cy="3255148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909424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835290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141220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6126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669" t="-111842" r="-116887" b="-6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78473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669" t="-206410" r="-116887" b="-491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81076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669" t="-298750" r="-116887" b="-3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(250m)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1000" smtClean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100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83433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9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/>
          <p:cNvSpPr/>
          <p:nvPr/>
        </p:nvSpPr>
        <p:spPr>
          <a:xfrm>
            <a:off x="5365169" y="1298913"/>
            <a:ext cx="3557851" cy="354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 </a:t>
            </a:r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등록대수 </a:t>
            </a:r>
            <a:r>
              <a:rPr lang="en-US" altLang="ko-KR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등록대수에</a:t>
            </a:r>
            <a:r>
              <a:rPr lang="ko-KR" altLang="en-US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가중치를 곱해서 통합된 가중치 정보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(w)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산출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 보호시설 및 기존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위치를 제외한 후보지역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(J)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설치할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개수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(K)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할당 후 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할당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0, 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=1</a:t>
            </a:r>
            <a:r>
              <a: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할당</a:t>
            </a:r>
          </a:p>
          <a:p>
            <a:pPr marL="285750" lvl="0" indent="-28575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14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입지선정지수 개발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blipFill>
                <a:blip r:embed="rId3"/>
                <a:stretch>
                  <a:fillRect b="-10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85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17876"/>
              </p:ext>
            </p:extLst>
          </p:nvPr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876387"/>
              </p:ext>
            </p:extLst>
          </p:nvPr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0.1090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0.0153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-0.0137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최적화 문제 정의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404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제거된 항목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9247" y="1129417"/>
            <a:ext cx="8213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학교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유치원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고압가스 안전관리법에 따라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 보호시설까지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이상의 안전거리를 유지해야함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4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178" y="4462146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0487" y="4449042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5929798" y="2837985"/>
            <a:ext cx="1964372" cy="16110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32406" y="4449042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분포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9" y="2857127"/>
            <a:ext cx="2256962" cy="15948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21" y="2845413"/>
            <a:ext cx="2051026" cy="16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수소 충전소 최적입지선정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5842" y="4286482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MCLP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 결과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(100m x 100m)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D73916-A367-4161-BB94-163B55FB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0" y="1187847"/>
            <a:ext cx="3510972" cy="297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49358-0CC5-467D-9FA1-26149524F4C1}"/>
              </a:ext>
            </a:extLst>
          </p:cNvPr>
          <p:cNvSpPr txBox="1"/>
          <p:nvPr/>
        </p:nvSpPr>
        <p:spPr>
          <a:xfrm>
            <a:off x="5020175" y="1302732"/>
            <a:ext cx="3501734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등록대수 데이터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행정동 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격자형 데이터로 변환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로지스틱 회귀분석을 통한 가중치 재 산정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MCLP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7ABF810-D71E-49AD-AF5C-2A84A8866816}"/>
              </a:ext>
            </a:extLst>
          </p:cNvPr>
          <p:cNvCxnSpPr/>
          <p:nvPr/>
        </p:nvCxnSpPr>
        <p:spPr>
          <a:xfrm>
            <a:off x="4572000" y="875323"/>
            <a:ext cx="0" cy="36727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E88990-D4C2-4F5C-A62B-D77857B08522}"/>
              </a:ext>
            </a:extLst>
          </p:cNvPr>
          <p:cNvSpPr txBox="1"/>
          <p:nvPr/>
        </p:nvSpPr>
        <p:spPr>
          <a:xfrm>
            <a:off x="4865489" y="789170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향후 분석 계획</a:t>
            </a:r>
          </a:p>
        </p:txBody>
      </p:sp>
    </p:spTree>
    <p:extLst>
      <p:ext uri="{BB962C8B-B14F-4D97-AF65-F5344CB8AC3E}">
        <p14:creationId xmlns:p14="http://schemas.microsoft.com/office/powerpoint/2010/main" val="32882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서비스 </a:t>
            </a:r>
            <a:r>
              <a:rPr lang="ko-KR" altLang="en-US" sz="4400" dirty="0" smtClean="0"/>
              <a:t>구현</a:t>
            </a:r>
            <a:endParaRPr lang="ko-KR" altLang="en-US" sz="4400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4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Tableau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539" r="3476"/>
          <a:stretch/>
        </p:blipFill>
        <p:spPr>
          <a:xfrm>
            <a:off x="372979" y="1224779"/>
            <a:ext cx="3260559" cy="21992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49976" y="1262879"/>
            <a:ext cx="1059996" cy="326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06629" y="1408124"/>
            <a:ext cx="94141" cy="15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7260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수소 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충전소의 개수를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시 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 위치 추천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6909" r="2820"/>
          <a:stretch/>
        </p:blipFill>
        <p:spPr>
          <a:xfrm>
            <a:off x="4728409" y="1224779"/>
            <a:ext cx="3152276" cy="228085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38234" y="1428123"/>
            <a:ext cx="561975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138234" y="1865847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7700209" y="1621971"/>
            <a:ext cx="278953" cy="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7834378" y="1938069"/>
            <a:ext cx="258531" cy="4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55121" y="1458574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시 구별 정보 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합산 확인 가능 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56813" y="1839854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범례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263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추천입지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9636" y="3658111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현황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846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Tableau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59" y="729047"/>
            <a:ext cx="5701062" cy="37239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63911" y="993336"/>
            <a:ext cx="902368" cy="510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966761" y="1248642"/>
            <a:ext cx="518817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85578" y="1055569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LPG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충전소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수소 충전소 위치 확인 가능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4742" y="4458982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553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Tableau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</a:t>
            </a:r>
            <a:r>
              <a:rPr lang="en-US" altLang="ko-KR" sz="11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.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보급량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2844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544696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데이터 수집 및 </a:t>
            </a:r>
            <a:r>
              <a:rPr lang="ko-KR" altLang="en-US" sz="2400" dirty="0" err="1"/>
              <a:t>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en-US" altLang="ko-KR" sz="2400" dirty="0"/>
              <a:t>MCLP </a:t>
            </a:r>
            <a:r>
              <a:rPr lang="ko-KR" altLang="en-US" sz="2400" dirty="0" smtClean="0"/>
              <a:t>분석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 smtClean="0"/>
              <a:t>서비스 구현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Tableau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전국 수소충전소 위치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시 정보 확인 가능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전국 수소충전소 위치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239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– Tableau 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046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Crawling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view.py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코드 구현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577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– Crawling 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view.py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코드 구현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002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Django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 제목 클릭 시 뉴스 화면으로 이동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최종 구현 모습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121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6192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데이터 수집 및 </a:t>
            </a:r>
            <a:r>
              <a:rPr lang="ko-KR" altLang="en-US" sz="4400" dirty="0" err="1"/>
              <a:t>전처리</a:t>
            </a:r>
            <a:endParaRPr lang="ko-KR" altLang="en-US" sz="4400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5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995276"/>
              </p:ext>
            </p:extLst>
          </p:nvPr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14977"/>
              </p:ext>
            </p:extLst>
          </p:nvPr>
        </p:nvGraphicFramePr>
        <p:xfrm>
          <a:off x="708390" y="843926"/>
          <a:ext cx="7910953" cy="372516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35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383436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4991723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63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에 데이터 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3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39892" y="1386840"/>
            <a:ext cx="3370385" cy="2137974"/>
            <a:chOff x="242124" y="3739121"/>
            <a:chExt cx="3370385" cy="2137974"/>
          </a:xfrm>
        </p:grpSpPr>
        <p:sp>
          <p:nvSpPr>
            <p:cNvPr id="20" name="TextBox 19"/>
            <p:cNvSpPr txBox="1"/>
            <p:nvPr/>
          </p:nvSpPr>
          <p:spPr>
            <a:xfrm>
              <a:off x="581435" y="3743178"/>
              <a:ext cx="26917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342900">
                <a:buClr>
                  <a:schemeClr val="dk2"/>
                </a:buClr>
                <a:buSzPts val="1800"/>
              </a:pPr>
              <a:r>
                <a:rPr lang="en-US" altLang="ko-KR" sz="1100" dirty="0">
                  <a:solidFill>
                    <a:schemeClr val="dk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Montserrat"/>
                  <a:sym typeface="Montserrat"/>
                </a:rPr>
                <a:t>Fig. </a:t>
              </a:r>
              <a:r>
                <a:rPr lang="ko-KR" altLang="en-US" sz="1100" dirty="0">
                  <a:solidFill>
                    <a:schemeClr val="dk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Montserrat"/>
                  <a:sym typeface="Montserrat"/>
                </a:rPr>
                <a:t>인구수 격자 중심점에 정보 할당 방법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7887"/>
            <a:stretch/>
          </p:blipFill>
          <p:spPr>
            <a:xfrm>
              <a:off x="665483" y="3739121"/>
              <a:ext cx="2947026" cy="213797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242124" y="3993950"/>
              <a:ext cx="1133595" cy="18831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356" y="3956542"/>
              <a:ext cx="1036410" cy="1743607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92569" y="1301747"/>
            <a:ext cx="3272929" cy="2417125"/>
            <a:chOff x="33488" y="3283459"/>
            <a:chExt cx="3272929" cy="2417125"/>
          </a:xfrm>
        </p:grpSpPr>
        <p:sp>
          <p:nvSpPr>
            <p:cNvPr id="5" name="직사각형 4"/>
            <p:cNvSpPr/>
            <p:nvPr/>
          </p:nvSpPr>
          <p:spPr>
            <a:xfrm>
              <a:off x="33488" y="3283459"/>
              <a:ext cx="1100107" cy="2417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/>
              <a:t>입지선정지수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54212" y="1594916"/>
            <a:ext cx="5222148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인구현황데이터는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100mX100m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64676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나누어져 있는 상태에서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격자의 가운데에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찍음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정규화된 인구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 정보 할당 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 등록대수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등록대수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LPG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초중교학교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유치원 지역에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해당하는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인구격자 중심점에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819" y="729047"/>
            <a:ext cx="329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</p:spTree>
    <p:extLst>
      <p:ext uri="{BB962C8B-B14F-4D97-AF65-F5344CB8AC3E}">
        <p14:creationId xmlns:p14="http://schemas.microsoft.com/office/powerpoint/2010/main" val="302683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dirty="0"/>
              <a:t>MCLP </a:t>
            </a:r>
            <a:r>
              <a:rPr lang="ko-KR" altLang="en-US" sz="4400" dirty="0"/>
              <a:t>분석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현황 파악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67237"/>
            <a:ext cx="5209614" cy="33862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67237"/>
            <a:ext cx="5209200" cy="3390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인구현황의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송파구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67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강남구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강서구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58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만명 순으로 높음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자동차등록현황의 경우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인구현황과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유사하게  송파구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24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만대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강남구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23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만대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강서구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만대 순으로 높음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등록현황의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서초구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206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구로구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143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강동구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133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순으로 높음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67237"/>
            <a:ext cx="5209200" cy="34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6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1271</Words>
  <Application>Microsoft Office PowerPoint</Application>
  <PresentationFormat>화면 슬라이드 쇼(16:9)</PresentationFormat>
  <Paragraphs>291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Arial</vt:lpstr>
      <vt:lpstr>Montserrat</vt:lpstr>
      <vt:lpstr>나눔스퀘어라운드 Bold</vt:lpstr>
      <vt:lpstr>나눔스퀘어 ExtraBold</vt:lpstr>
      <vt:lpstr>Wingdings</vt:lpstr>
      <vt:lpstr>나눔스퀘어 Bold</vt:lpstr>
      <vt:lpstr>나눔스퀘어</vt:lpstr>
      <vt:lpstr>맑은 고딕</vt:lpstr>
      <vt:lpstr>Fira Sans Extra Condensed Medium</vt:lpstr>
      <vt:lpstr>Cambria Math</vt:lpstr>
      <vt:lpstr>Management Consulting Toolkit by Slidesgo</vt:lpstr>
      <vt:lpstr>디자인 사용자 지정</vt:lpstr>
      <vt:lpstr>수소충전소  최적 입지 선정</vt:lpstr>
      <vt:lpstr>목 차</vt:lpstr>
      <vt:lpstr>데이터 수집 및 전처리</vt:lpstr>
      <vt:lpstr>데이터 수집</vt:lpstr>
      <vt:lpstr>데이터 전처리</vt:lpstr>
      <vt:lpstr>데이터 수집</vt:lpstr>
      <vt:lpstr>입지선정지수 개발</vt:lpstr>
      <vt:lpstr>MCLP 분석</vt:lpstr>
      <vt:lpstr>EDA</vt:lpstr>
      <vt:lpstr>EDA</vt:lpstr>
      <vt:lpstr>최적화 문제 정의</vt:lpstr>
      <vt:lpstr>최적화 문제 정의</vt:lpstr>
      <vt:lpstr>입지선정지수 개발</vt:lpstr>
      <vt:lpstr>최적화 문제 정의</vt:lpstr>
      <vt:lpstr>수소 충전소 최적입지선정</vt:lpstr>
      <vt:lpstr>서비스 구현</vt:lpstr>
      <vt:lpstr>서비스 구현</vt:lpstr>
      <vt:lpstr>서비스 구현</vt:lpstr>
      <vt:lpstr>서비스 구현</vt:lpstr>
      <vt:lpstr>서비스 구현</vt:lpstr>
      <vt:lpstr>서비스 구현</vt:lpstr>
      <vt:lpstr>서비스 구현</vt:lpstr>
      <vt:lpstr>서비스 구현</vt:lpstr>
      <vt:lpstr>서비스 구현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208</cp:revision>
  <dcterms:modified xsi:type="dcterms:W3CDTF">2021-09-30T01:42:02Z</dcterms:modified>
</cp:coreProperties>
</file>